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5" r:id="rId26"/>
    <p:sldId id="280" r:id="rId27"/>
    <p:sldId id="281" r:id="rId28"/>
    <p:sldId id="286" r:id="rId29"/>
    <p:sldId id="282" r:id="rId30"/>
    <p:sldId id="283" r:id="rId31"/>
    <p:sldId id="284" r:id="rId32"/>
  </p:sldIdLst>
  <p:sldSz cx="18288000" cy="10287000"/>
  <p:notesSz cx="6858000" cy="9144000"/>
  <p:embeddedFontLst>
    <p:embeddedFont>
      <p:font typeface="Cafe24 Ssurround" panose="020B0600000101010101" charset="-127"/>
      <p:bold r:id="rId34"/>
    </p:embeddedFont>
    <p:embeddedFont>
      <p:font typeface="Noto Sans Korean Regular" panose="020B0600000101010101" charset="-127"/>
      <p:regular r:id="rId35"/>
    </p:embeddedFont>
    <p:embeddedFont>
      <p:font typeface="Pretendard SemiBold" panose="020B0600000101010101" charset="-127"/>
      <p:bold r:id="rId36"/>
    </p:embeddedFont>
    <p:embeddedFont>
      <p:font typeface="Pretendard Black" panose="020B0600000101010101" charset="-127"/>
      <p:bold r:id="rId37"/>
    </p:embeddedFont>
    <p:embeddedFont>
      <p:font typeface="Gmarket Sans Light" panose="020B0600000101010101" charset="-127"/>
      <p:regular r:id="rId38"/>
    </p:embeddedFont>
    <p:embeddedFont>
      <p:font typeface="Noto Sans CJK KR Medium" panose="020B0600000101010101" charset="-127"/>
      <p:bold r:id="rId39"/>
    </p:embeddedFont>
    <p:embeddedFont>
      <p:font typeface="Happiness Sans Bold" panose="020B0600000101010101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Cafe24 Ssurround air" panose="020B0600000101010101" charset="-127"/>
      <p:regular r:id="rId43"/>
    </p:embeddedFont>
    <p:embeddedFont>
      <p:font typeface="Pretendard Regular" panose="020B0600000101010101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6814" autoAdjust="0"/>
  </p:normalViewPr>
  <p:slideViewPr>
    <p:cSldViewPr>
      <p:cViewPr varScale="1">
        <p:scale>
          <a:sx n="41" d="100"/>
          <a:sy n="41" d="100"/>
        </p:scale>
        <p:origin x="147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40D1F-8126-4466-86DE-A31D6C4C7C5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B8CB4-C856-4C60-9D8B-3E913F745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등산에 관한 모든 정보 오름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발표를 </a:t>
            </a:r>
            <a:r>
              <a:rPr lang="ko-KR" altLang="en-US" baseline="0" dirty="0" err="1" smtClean="0"/>
              <a:t>맡게된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손준범</a:t>
            </a:r>
            <a:r>
              <a:rPr lang="ko-KR" altLang="en-US" dirty="0" err="1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발표에 앞서 </a:t>
            </a:r>
            <a:r>
              <a:rPr lang="en-US" altLang="ko-KR" dirty="0" smtClean="0"/>
              <a:t>UCC</a:t>
            </a:r>
            <a:r>
              <a:rPr lang="ko-KR" altLang="en-US" dirty="0" smtClean="0"/>
              <a:t>먼저 감상하시겠습니다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오늘의 </a:t>
            </a:r>
            <a:r>
              <a:rPr lang="ko-KR" altLang="en-US" dirty="0" err="1" smtClean="0"/>
              <a:t>주우재를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모티브로한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UCC </a:t>
            </a:r>
            <a:r>
              <a:rPr lang="ko-KR" altLang="en-US" dirty="0" smtClean="0"/>
              <a:t>오늘의 </a:t>
            </a:r>
            <a:r>
              <a:rPr lang="ko-KR" altLang="en-US" dirty="0" err="1" smtClean="0"/>
              <a:t>주우한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잘 보셨나요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등산 플랫폼 오름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67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기반 예상 </a:t>
            </a:r>
            <a:r>
              <a:rPr lang="ko-KR" altLang="en-US" dirty="0" err="1" smtClean="0"/>
              <a:t>등반시간</a:t>
            </a:r>
            <a:r>
              <a:rPr lang="ko-KR" altLang="en-US" dirty="0" smtClean="0"/>
              <a:t> 예측입니다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숙련도를 설정하고 이를 고려해 개인화된 예상 </a:t>
            </a:r>
            <a:r>
              <a:rPr lang="ko-KR" altLang="en-US" dirty="0" err="1" smtClean="0"/>
              <a:t>등반시간을</a:t>
            </a:r>
            <a:r>
              <a:rPr lang="ko-KR" altLang="en-US" dirty="0" smtClean="0"/>
              <a:t>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594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커뮤니티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키워드를 기반으로 모임을 검색할 수도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모임의 </a:t>
            </a:r>
            <a:r>
              <a:rPr lang="ko-KR" altLang="en-US" dirty="0" err="1" smtClean="0"/>
              <a:t>대표산을</a:t>
            </a:r>
            <a:r>
              <a:rPr lang="ko-KR" altLang="en-US" dirty="0" smtClean="0"/>
              <a:t> 통해 모임을 검색할 수 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예를들면</a:t>
            </a:r>
            <a:r>
              <a:rPr lang="ko-KR" altLang="en-US" dirty="0" smtClean="0"/>
              <a:t> 저희 집 근처에 있는 관악산을 등산하고 싶다면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관악산의 정보에서 주로 등산하는 모임을 찾을 때 훨씬 편리하게 검색할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98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기능을 </a:t>
            </a:r>
            <a:r>
              <a:rPr lang="ko-KR" altLang="en-US" dirty="0" err="1" smtClean="0"/>
              <a:t>소개드렸는데요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부분에 대해서 시연을 통해서 조금 더 자세히 설명해 드리고 계속해서 발표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92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 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우선 산 검색부터 진행해보겠습니다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제가 자주 가는 </a:t>
            </a:r>
            <a:r>
              <a:rPr lang="ko-KR" altLang="en-US" dirty="0" err="1" smtClean="0"/>
              <a:t>대암산을</a:t>
            </a:r>
            <a:r>
              <a:rPr lang="ko-KR" altLang="en-US" dirty="0" smtClean="0"/>
              <a:t> 검색해보겠습니다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산 상세 설명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하기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 모임 설명 </a:t>
            </a:r>
            <a:r>
              <a:rPr lang="en-US" altLang="ko-KR" baseline="0" dirty="0" smtClean="0"/>
              <a:t>: </a:t>
            </a:r>
            <a:r>
              <a:rPr lang="ko-KR" altLang="en-US" dirty="0" smtClean="0"/>
              <a:t>제가 </a:t>
            </a:r>
            <a:r>
              <a:rPr lang="ko-KR" altLang="en-US" dirty="0" err="1" smtClean="0"/>
              <a:t>대암산을</a:t>
            </a:r>
            <a:r>
              <a:rPr lang="ko-KR" altLang="en-US" dirty="0" smtClean="0"/>
              <a:t> 주로 등산한다면 키워드 검색보다 이렇게 산을 통해서 접근해서 더욱 쉽게 원하는 모임을 찾을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다시 발표로 돌아와 기술 소개부터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9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시스템 </a:t>
            </a:r>
            <a:r>
              <a:rPr lang="ko-KR" altLang="en-US" dirty="0" err="1" smtClean="0"/>
              <a:t>아키텍쳐는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5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서비스를 위해 특히 사용한 기술이 있다면 우선 캐시 서버가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</a:t>
            </a:r>
            <a:r>
              <a:rPr lang="en-US" altLang="ko-KR" dirty="0" err="1" smtClean="0"/>
              <a:t>redis</a:t>
            </a:r>
            <a:r>
              <a:rPr lang="ko-KR" altLang="en-US" dirty="0" smtClean="0"/>
              <a:t>를 이용해 캐시 서버를 구현했고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통해 오늘의 명산과 방대한 데이터를 품고 있는 등산로를 유저에게 더욱 빠르게 제공할 수 있게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2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개인화된 등반 </a:t>
            </a:r>
            <a:r>
              <a:rPr lang="ko-KR" altLang="en-US" dirty="0" err="1" smtClean="0"/>
              <a:t>예측시간을</a:t>
            </a:r>
            <a:r>
              <a:rPr lang="ko-KR" altLang="en-US" dirty="0" smtClean="0"/>
              <a:t> 계산하기 위해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lite</a:t>
            </a:r>
            <a:r>
              <a:rPr lang="ko-KR" altLang="en-US" dirty="0" smtClean="0"/>
              <a:t>를 사용하여 만든 모델을 안드로이드에 내장하였습니다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27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FCM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특정 이벤트들이 발생했을 때</a:t>
            </a:r>
            <a:r>
              <a:rPr lang="en-US" altLang="ko-KR" dirty="0" smtClean="0"/>
              <a:t>, firebase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FCM </a:t>
            </a:r>
            <a:r>
              <a:rPr lang="ko-KR" altLang="en-US" dirty="0" smtClean="0"/>
              <a:t>서비스를 이용해 유저들에게 </a:t>
            </a:r>
            <a:r>
              <a:rPr lang="ko-KR" altLang="en-US" dirty="0" err="1" smtClean="0"/>
              <a:t>푸쉬</a:t>
            </a:r>
            <a:r>
              <a:rPr lang="ko-KR" altLang="en-US" dirty="0" smtClean="0"/>
              <a:t> 알림을 전송하였습니다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337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저희의 차별성입니다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76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목차는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기획 배경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기능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향후 방향성의 순서로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03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등산 시간을 예측하기 위해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모델을 적용합니다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예상 등반 시간을 예측하는 데 있어서 나이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숙련도 등과 같은 정보를 고려해야 된다고 생각했고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</a:t>
            </a:r>
            <a:r>
              <a:rPr lang="ko-KR" altLang="en-US" dirty="0" err="1" smtClean="0"/>
              <a:t>피쳐로</a:t>
            </a:r>
            <a:r>
              <a:rPr lang="ko-KR" altLang="en-US" dirty="0" smtClean="0"/>
              <a:t> 지정했습니다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89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경험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여러가지 논문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각종 그래프들을 참고하여 더미데이터를 생성하였고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선형회귀</a:t>
            </a:r>
            <a:r>
              <a:rPr lang="ko-KR" altLang="en-US" dirty="0" smtClean="0"/>
              <a:t> 모델을 적용하여 학습시켰습니다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저희가 </a:t>
            </a:r>
            <a:r>
              <a:rPr lang="ko-KR" altLang="en-US" dirty="0" err="1" smtClean="0"/>
              <a:t>선형회귀를</a:t>
            </a:r>
            <a:r>
              <a:rPr lang="ko-KR" altLang="en-US" dirty="0" smtClean="0"/>
              <a:t> 선택한 이유는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다른 복잡한 모델에 비해서 </a:t>
            </a:r>
            <a:r>
              <a:rPr lang="ko-KR" altLang="en-US" dirty="0" err="1" smtClean="0"/>
              <a:t>오버피팅이</a:t>
            </a:r>
            <a:r>
              <a:rPr lang="ko-KR" altLang="en-US" dirty="0" smtClean="0"/>
              <a:t> 비교적 덜 일어나고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피쳐와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등반시간이</a:t>
            </a:r>
            <a:r>
              <a:rPr lang="ko-KR" altLang="en-US" dirty="0" smtClean="0"/>
              <a:t> 비례 및 반비례 관계에 있기 때문에 선형 회귀가 적합하다고 생각했습니다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9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학습을 진행했던 더미 데이터에 대해 </a:t>
            </a:r>
            <a:r>
              <a:rPr lang="en-US" altLang="ko-KR" dirty="0" smtClean="0"/>
              <a:t>98%</a:t>
            </a:r>
            <a:r>
              <a:rPr lang="ko-KR" altLang="en-US" dirty="0" smtClean="0"/>
              <a:t>의 정확성을 보였습니다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우측화면의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저의 예측 등반 시간은 </a:t>
            </a:r>
            <a:r>
              <a:rPr lang="en-US" altLang="ko-KR" baseline="0" dirty="0" smtClean="0"/>
              <a:t>46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실제 제가 측정한 결과는 </a:t>
            </a:r>
            <a:r>
              <a:rPr lang="en-US" altLang="ko-KR" baseline="0" dirty="0" smtClean="0"/>
              <a:t>47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12</a:t>
            </a:r>
            <a:r>
              <a:rPr lang="ko-KR" altLang="en-US" baseline="0" dirty="0" smtClean="0"/>
              <a:t>초로 오차가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분 내외로 측정되었습니다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더미 데이터는 실제 데이터가 아니라 임의로 만들어낸 데이터이기 때문에 향후 유저 데이터 수집을 통해 정밀한 예측이 </a:t>
            </a:r>
            <a:r>
              <a:rPr lang="ko-KR" altLang="en-US" dirty="0" err="1" smtClean="0"/>
              <a:t>가능할것으로</a:t>
            </a:r>
            <a:r>
              <a:rPr lang="ko-KR" altLang="en-US" dirty="0" smtClean="0"/>
              <a:t> 예상합니다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33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 </a:t>
            </a:r>
            <a:r>
              <a:rPr lang="en-US" altLang="ko-KR" dirty="0" smtClean="0"/>
              <a:t>A* </a:t>
            </a:r>
            <a:r>
              <a:rPr lang="ko-KR" altLang="en-US" dirty="0" smtClean="0"/>
              <a:t>알고리즘입니다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좌측에 보이는 화면은 산림청에서 제공하는 등산로 데이터입니다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출발지부터 정상까지 이어진 등산로를 제공해주는 것이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각각의 구간별로 나뉘어진 데이터를 제공하기 때문에 파편화된 데이터를 연결해서 등산로를 제공해주는 과정이 필요했습니다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이렇게 나뉘어진 구간들을 다 합해서 </a:t>
            </a:r>
            <a:r>
              <a:rPr lang="en-US" altLang="ko-KR" dirty="0" smtClean="0"/>
              <a:t>A* </a:t>
            </a:r>
            <a:r>
              <a:rPr lang="ko-KR" altLang="en-US" dirty="0" smtClean="0"/>
              <a:t>알고리즘을 적용해 오른쪽에 보이는 화면처럼 최적의 등산로를 만들었습니다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A* </a:t>
            </a:r>
            <a:r>
              <a:rPr lang="ko-KR" altLang="en-US" dirty="0" smtClean="0"/>
              <a:t>알고리즘이란 </a:t>
            </a:r>
            <a:r>
              <a:rPr lang="ko-KR" altLang="en-US" dirty="0" err="1" smtClean="0"/>
              <a:t>다익스트라의</a:t>
            </a:r>
            <a:r>
              <a:rPr lang="ko-KR" altLang="en-US" dirty="0" smtClean="0"/>
              <a:t> 변형 알고리즘입니다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단순 최단 </a:t>
            </a:r>
            <a:r>
              <a:rPr lang="ko-KR" altLang="en-US" dirty="0" err="1" smtClean="0"/>
              <a:t>거리기반의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다익스트라</a:t>
            </a:r>
            <a:r>
              <a:rPr lang="ko-KR" altLang="en-US" dirty="0" smtClean="0"/>
              <a:t> 방식에 비해 </a:t>
            </a:r>
            <a:r>
              <a:rPr lang="en-US" altLang="ko-KR" dirty="0" smtClean="0"/>
              <a:t>A* </a:t>
            </a:r>
            <a:r>
              <a:rPr lang="ko-KR" altLang="en-US" dirty="0" smtClean="0"/>
              <a:t>알고리즘은 다차원적인 변수를 고려해 최적의 경로를 계산합니다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구간별 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난이도를 상정해 최적의 경로를 찾기 위해 저희가 </a:t>
            </a:r>
            <a:r>
              <a:rPr lang="ko-KR" altLang="en-US" dirty="0" err="1" smtClean="0"/>
              <a:t>다익스트라가</a:t>
            </a:r>
            <a:r>
              <a:rPr lang="ko-KR" altLang="en-US" dirty="0" smtClean="0"/>
              <a:t> 아닌 </a:t>
            </a:r>
            <a:r>
              <a:rPr lang="en-US" altLang="ko-KR" dirty="0" smtClean="0"/>
              <a:t>A*</a:t>
            </a:r>
            <a:r>
              <a:rPr lang="ko-KR" altLang="en-US" dirty="0" smtClean="0"/>
              <a:t>를 선택하였습니다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21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모바일 특성입니다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</a:t>
            </a:r>
            <a:r>
              <a:rPr lang="ko-KR" altLang="en-US" dirty="0" err="1" smtClean="0"/>
              <a:t>웹환경이</a:t>
            </a:r>
            <a:r>
              <a:rPr lang="ko-KR" altLang="en-US" dirty="0" smtClean="0"/>
              <a:t> 아닌 안드로이드 </a:t>
            </a:r>
            <a:r>
              <a:rPr lang="ko-KR" altLang="en-US" dirty="0" err="1" smtClean="0"/>
              <a:t>네이티브</a:t>
            </a:r>
            <a:r>
              <a:rPr lang="ko-KR" altLang="en-US" baseline="0" dirty="0" smtClean="0"/>
              <a:t> 환경의 이점을 활용했습니다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안드로이드 기기의 장점인 백그라운드 환경과 로컬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적절히 활용하여 인터넷이 불가한 지역에서도 측정과 같은 서비스를 이용할 </a:t>
            </a:r>
            <a:endParaRPr lang="en-US" altLang="ko-KR" dirty="0" smtClean="0"/>
          </a:p>
          <a:p>
            <a:r>
              <a:rPr lang="ko-KR" altLang="en-US" dirty="0" smtClean="0"/>
              <a:t>수 있는 장점이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실시간성의</a:t>
            </a:r>
            <a:r>
              <a:rPr lang="ko-KR" altLang="en-US" dirty="0" smtClean="0"/>
              <a:t> 장점이 있는 </a:t>
            </a:r>
            <a:r>
              <a:rPr lang="ko-KR" altLang="en-US" dirty="0" err="1" smtClean="0"/>
              <a:t>푸쉬알림도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가입 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거절 수락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댓글 </a:t>
            </a:r>
            <a:r>
              <a:rPr lang="ko-KR" altLang="en-US" baseline="0" dirty="0" err="1" smtClean="0"/>
              <a:t>알림등의</a:t>
            </a:r>
            <a:r>
              <a:rPr lang="ko-KR" altLang="en-US" baseline="0" dirty="0" smtClean="0"/>
              <a:t> 기능을 통해 일상생활 중에도 실시간으로 유저끼리 원활한 소통이 가능합니다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향후 방향성입니다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92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개인이 보유한 발자국을 커뮤니티 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유저간 공유할 수 있는 기능과 기록 </a:t>
            </a:r>
            <a:r>
              <a:rPr lang="ko-KR" altLang="en-US" dirty="0" err="1" smtClean="0"/>
              <a:t>인증용</a:t>
            </a:r>
            <a:r>
              <a:rPr lang="ko-KR" altLang="en-US" dirty="0" smtClean="0"/>
              <a:t> 사진</a:t>
            </a:r>
            <a:r>
              <a:rPr lang="ko-KR" altLang="en-US" baseline="0" dirty="0" smtClean="0"/>
              <a:t> 추출 기능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더욱 원활한 소통을 위한 클럽 채팅 기능을 구현하고자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69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끝으로 저희 팀원 소개를 하고 마무리 해보겠습니다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091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백승헌 팀장님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김세진님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오늘의 </a:t>
            </a:r>
            <a:r>
              <a:rPr lang="ko-KR" altLang="en-US" dirty="0" err="1" smtClean="0"/>
              <a:t>주우한의</a:t>
            </a:r>
            <a:r>
              <a:rPr lang="ko-KR" altLang="en-US" dirty="0" smtClean="0"/>
              <a:t> 주인공 </a:t>
            </a:r>
            <a:r>
              <a:rPr lang="ko-KR" altLang="en-US" dirty="0" err="1" smtClean="0"/>
              <a:t>송주한님</a:t>
            </a:r>
            <a:r>
              <a:rPr lang="ko-KR" altLang="en-US" dirty="0" smtClean="0"/>
              <a:t> 이상 세 분이 안드로이드를 </a:t>
            </a:r>
            <a:r>
              <a:rPr lang="ko-KR" altLang="en-US" dirty="0" err="1" smtClean="0"/>
              <a:t>개발해주셨습니다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김주형님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이찬진님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저 </a:t>
            </a:r>
            <a:r>
              <a:rPr lang="ko-KR" altLang="en-US" dirty="0" err="1" smtClean="0"/>
              <a:t>손준범</a:t>
            </a:r>
            <a:r>
              <a:rPr lang="ko-KR" altLang="en-US" dirty="0" smtClean="0"/>
              <a:t> 이상 세 명이 </a:t>
            </a:r>
            <a:r>
              <a:rPr lang="ko-KR" altLang="en-US" dirty="0" err="1" smtClean="0"/>
              <a:t>백엔드를</a:t>
            </a:r>
            <a:r>
              <a:rPr lang="ko-KR" altLang="en-US" dirty="0" smtClean="0"/>
              <a:t> 개발하였습니다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이상 발표 마치도록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5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 배경입니다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14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국내에 상용화된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등산 플랫폼입니다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어떤 플랫폼은 소통에 집중하거나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기록에 집중된 서비스를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하나에 특화된 플랫폼이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소통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이들을 한곳에서 제공하는 플랫폼이 필요하다는 것을 느꼈고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모두 제공하기위해 오름을 기획하였습니다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47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주요 기능 설명입니다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앞서 </a:t>
            </a:r>
            <a:r>
              <a:rPr lang="ko-KR" altLang="en-US" dirty="0" err="1" smtClean="0"/>
              <a:t>언급드린</a:t>
            </a:r>
            <a:r>
              <a:rPr lang="ko-KR" altLang="en-US" dirty="0" smtClean="0"/>
              <a:t> 플랫폼들이 대한민국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 명산의 정보를 제공해주는데 반해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</a:t>
            </a:r>
            <a:r>
              <a:rPr lang="en-US" altLang="ko-KR" dirty="0" smtClean="0"/>
              <a:t>3368</a:t>
            </a:r>
            <a:r>
              <a:rPr lang="ko-KR" altLang="en-US" dirty="0" smtClean="0"/>
              <a:t>개의 산 정보를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37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등산로 추천입니다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출발지별로</a:t>
            </a:r>
            <a:r>
              <a:rPr lang="ko-KR" altLang="en-US" dirty="0" smtClean="0"/>
              <a:t> 정산으로 향하는 등산로를 추천해주고 각종 등산로 정보를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4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발자국 서비스입니다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산행에 대한 추억을 저장할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산행에 대한 기록을 측정할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좌측에 보이는 화면은 등산을 </a:t>
            </a:r>
            <a:r>
              <a:rPr lang="ko-KR" altLang="en-US" dirty="0" err="1" smtClean="0"/>
              <a:t>다녀온뒤</a:t>
            </a:r>
            <a:r>
              <a:rPr lang="ko-KR" altLang="en-US" dirty="0" smtClean="0"/>
              <a:t> 같이 찍은 사진과 그날에 대한 기록을 나타내는 화면이고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우측에 보이는 화면처럼 기록을 측정할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등산을 하는 도중 네트워크가 언제든지 끊어질 수 있다는 것을 고려해 기능을 구현하였습니다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발자국을 </a:t>
            </a:r>
            <a:r>
              <a:rPr lang="ko-KR" altLang="en-US" dirty="0" err="1" smtClean="0"/>
              <a:t>측정할때는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안드로이드 로컬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저장을</a:t>
            </a:r>
            <a:r>
              <a:rPr lang="ko-KR" altLang="en-US" baseline="0" dirty="0" smtClean="0"/>
              <a:t> 하기 때문에 불안정 네트워크 환경에서도 잘 작동합니다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94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등산은 </a:t>
            </a:r>
            <a:r>
              <a:rPr lang="ko-KR" altLang="en-US" dirty="0" err="1" smtClean="0"/>
              <a:t>장시간동안</a:t>
            </a:r>
            <a:r>
              <a:rPr lang="ko-KR" altLang="en-US" dirty="0" smtClean="0"/>
              <a:t> 진행되는데요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화면에 </a:t>
            </a:r>
            <a:r>
              <a:rPr lang="ko-KR" altLang="en-US" dirty="0" err="1" smtClean="0"/>
              <a:t>갖혀서</a:t>
            </a:r>
            <a:r>
              <a:rPr lang="ko-KR" altLang="en-US" dirty="0" smtClean="0"/>
              <a:t> 기록 측정을 하는 것이 아닌 동시에 다른 어플리케이션을 사용할 수 있도록 </a:t>
            </a:r>
            <a:r>
              <a:rPr lang="ko-KR" altLang="en-US" dirty="0" err="1" smtClean="0"/>
              <a:t>포그라운드</a:t>
            </a:r>
            <a:r>
              <a:rPr lang="ko-KR" altLang="en-US" dirty="0" smtClean="0"/>
              <a:t> 서비스를 제공합니다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B8CB4-C856-4C60-9D8B-3E913F74504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0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gif"/><Relationship Id="rId4" Type="http://schemas.openxmlformats.org/officeDocument/2006/relationships/image" Target="../media/image33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0800" y="1905000"/>
            <a:ext cx="4889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FFFFFF"/>
                </a:solidFill>
                <a:ea typeface="Cafe24 Ssurround air"/>
              </a:rPr>
              <a:t>등산에</a:t>
            </a:r>
            <a:r>
              <a:rPr lang="en-US" sz="31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Cafe24 Ssurround air"/>
              </a:rPr>
              <a:t>관한</a:t>
            </a:r>
            <a:r>
              <a:rPr lang="en-US" sz="31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Cafe24 Ssurround air"/>
              </a:rPr>
              <a:t>모든</a:t>
            </a:r>
            <a:r>
              <a:rPr lang="en-US" sz="3100" b="0" i="0" u="none" strike="noStrike">
                <a:solidFill>
                  <a:srgbClr val="FFFFFF"/>
                </a:solidFill>
                <a:latin typeface="Cafe24 Ssurround ai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4600" y="2438400"/>
            <a:ext cx="8166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9000" b="0" i="0" u="none" strike="noStrike" spc="-400">
                <a:solidFill>
                  <a:srgbClr val="FFFFFF"/>
                </a:solidFill>
                <a:ea typeface="Cafe24 Ssurround"/>
              </a:rPr>
              <a:t>오름</a:t>
            </a:r>
            <a:r>
              <a:rPr lang="en-US" sz="9000" b="0" i="0" u="none" strike="noStrike" spc="-400">
                <a:solidFill>
                  <a:srgbClr val="FFFFFF"/>
                </a:solidFill>
                <a:latin typeface="Cafe24 Ssurround"/>
              </a:rPr>
              <a:t> </a:t>
            </a:r>
            <a:r>
              <a:rPr lang="en-US" sz="9000" b="0" i="0" u="none" strike="noStrike">
                <a:solidFill>
                  <a:srgbClr val="FFFFFF"/>
                </a:solidFill>
                <a:latin typeface="Cafe24 Ssurround"/>
              </a:rPr>
              <a:t>ORM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8737600"/>
            <a:ext cx="18834100" cy="237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444500"/>
            <a:ext cx="4622800" cy="939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3200" y="8801100"/>
            <a:ext cx="1422400" cy="142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4470400"/>
            <a:ext cx="3365500" cy="3365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50900" y="9740900"/>
            <a:ext cx="3035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Cafe24 Ssurround air"/>
              </a:rPr>
              <a:t>등산</a:t>
            </a:r>
            <a:r>
              <a:rPr lang="en-US" sz="1800" b="0" i="0" u="none" strike="noStrike">
                <a:solidFill>
                  <a:srgbClr val="000000"/>
                </a:solidFill>
                <a:latin typeface="Cafe24 Ssurround ai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Cafe24 Ssurround air"/>
              </a:rPr>
              <a:t>플랫폼</a:t>
            </a:r>
            <a:r>
              <a:rPr lang="en-US" sz="1800" b="0" i="0" u="none" strike="noStrike">
                <a:solidFill>
                  <a:srgbClr val="000000"/>
                </a:solidFill>
                <a:latin typeface="Cafe24 Ssurround ai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Cafe24 Ssurround air"/>
              </a:rPr>
              <a:t>오름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4762500"/>
            <a:ext cx="2781300" cy="278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200" y="1968500"/>
            <a:ext cx="8255000" cy="831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8483600" y="1143000"/>
            <a:ext cx="9804400" cy="9144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44700" y="7112000"/>
            <a:ext cx="5613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새로운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산행을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계획하고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산행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지도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위에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나의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발자국을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그려보세요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00" y="2146300"/>
            <a:ext cx="95631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산행을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기록하고</a:t>
            </a:r>
          </a:p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확인하는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발자국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3C9B70"/>
                </a:solidFill>
                <a:latin typeface="Gmarket Sans Light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주요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기능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설명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6045200"/>
            <a:ext cx="4241800" cy="571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05100" y="6096000"/>
            <a:ext cx="430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포그라운드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5334000"/>
            <a:ext cx="4241800" cy="571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71800" y="5397500"/>
            <a:ext cx="3771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불안정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네트워크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극복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00" y="3492500"/>
            <a:ext cx="6743700" cy="679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13893800" y="1143000"/>
            <a:ext cx="1981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0800" y="2514600"/>
            <a:ext cx="3302000" cy="695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700" y="2184400"/>
            <a:ext cx="3746500" cy="7620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2200" y="2184400"/>
            <a:ext cx="3759200" cy="764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953500" y="711200"/>
            <a:ext cx="8864600" cy="8864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44700" y="7112000"/>
            <a:ext cx="5613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개인정보를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기반으로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다차원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변수를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고려하여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유저별로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예상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등반시간을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확인할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수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있습니다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00" y="1587500"/>
            <a:ext cx="9563100" cy="358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AI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기반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개인별</a:t>
            </a:r>
          </a:p>
          <a:p>
            <a:pPr lvl="0" algn="ctr">
              <a:lnSpc>
                <a:spcPct val="98770"/>
              </a:lnSpc>
            </a:pPr>
            <a:r>
              <a:rPr lang="ko-KR" sz="7400" b="0" i="0" u="none" strike="noStrike">
                <a:solidFill>
                  <a:srgbClr val="3C9B70"/>
                </a:solidFill>
                <a:ea typeface="Cafe24 Ssurround"/>
              </a:rPr>
              <a:t>예상</a:t>
            </a:r>
            <a:r>
              <a:rPr lang="en-US" sz="7400" b="0" i="0" u="none" strike="noStrike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>
                <a:solidFill>
                  <a:srgbClr val="3C9B70"/>
                </a:solidFill>
                <a:ea typeface="Cafe24 Ssurround"/>
              </a:rPr>
              <a:t>등반시간</a:t>
            </a:r>
          </a:p>
          <a:p>
            <a:pPr lvl="0" algn="ctr">
              <a:lnSpc>
                <a:spcPct val="98770"/>
              </a:lnSpc>
            </a:pPr>
            <a:r>
              <a:rPr lang="ko-KR" sz="7400" b="0" i="0" u="none" strike="noStrike">
                <a:solidFill>
                  <a:srgbClr val="3C9B70"/>
                </a:solidFill>
                <a:ea typeface="Cafe24 Ssurround"/>
              </a:rPr>
              <a:t>예측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3C9B70"/>
                </a:solidFill>
                <a:latin typeface="Gmarket Sans Light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주요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기능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설명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0" y="3149600"/>
            <a:ext cx="3340100" cy="679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5200" y="2171700"/>
            <a:ext cx="3810000" cy="775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0" y="4610100"/>
            <a:ext cx="5816600" cy="586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 rot="-1020000">
            <a:off x="11976100" y="6680200"/>
            <a:ext cx="18796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5900" y="7594600"/>
            <a:ext cx="8763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6300" y="7759700"/>
            <a:ext cx="3949700" cy="901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0500" y="6045200"/>
            <a:ext cx="42418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05100" y="6108700"/>
            <a:ext cx="430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오름만의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맞춤형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AI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모델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274300" y="5461000"/>
            <a:ext cx="8877300" cy="501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44700" y="7112000"/>
            <a:ext cx="5613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손쉽게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클럽을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만들거나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,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클럽에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참여할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수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있습니다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클럽원들끼리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서로의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일정과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발자국을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공유하세요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00" y="2146300"/>
            <a:ext cx="95631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함께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등산할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사람들을</a:t>
            </a:r>
          </a:p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찾을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수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있는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커뮤니티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3C9B70"/>
                </a:solidFill>
                <a:latin typeface="Gmarket Sans Light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주요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기능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설명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6045200"/>
            <a:ext cx="5130800" cy="571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47900" y="6096000"/>
            <a:ext cx="5194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자주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오르는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기반의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클럽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조회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100" y="2438400"/>
            <a:ext cx="3340100" cy="679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2400" y="2438400"/>
            <a:ext cx="3340100" cy="679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6100" y="5219700"/>
            <a:ext cx="2501900" cy="529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5800" y="4025900"/>
            <a:ext cx="92837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#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시연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9600" y="9474200"/>
            <a:ext cx="10731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0" y="9474200"/>
            <a:ext cx="10756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8343900"/>
            <a:ext cx="22479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75600" y="1333500"/>
            <a:ext cx="2336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500" b="0" i="0" u="none" strike="noStrike" spc="-100">
                <a:solidFill>
                  <a:srgbClr val="FBFBFB"/>
                </a:solidFill>
                <a:ea typeface="Pretendard SemiBold"/>
              </a:rPr>
              <a:t>기술</a:t>
            </a:r>
            <a:r>
              <a:rPr lang="en-US" sz="1500" b="0" i="0" u="none" strike="noStrike" spc="-100">
                <a:solidFill>
                  <a:srgbClr val="FBFBFB"/>
                </a:solidFill>
                <a:latin typeface="Pretendard SemiBold"/>
              </a:rPr>
              <a:t> </a:t>
            </a:r>
            <a:r>
              <a:rPr lang="ko-KR" sz="1500" b="0" i="0" u="none" strike="noStrike" spc="-100">
                <a:solidFill>
                  <a:srgbClr val="FBFBFB"/>
                </a:solidFill>
                <a:ea typeface="Pretendard SemiBold"/>
              </a:rPr>
              <a:t>소개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24900" y="812800"/>
            <a:ext cx="838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500" b="0" i="0" u="none" strike="noStrike" spc="-100">
                <a:solidFill>
                  <a:srgbClr val="FBFBFB"/>
                </a:solidFill>
                <a:latin typeface="Pretendard Black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95800" y="4025900"/>
            <a:ext cx="92837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#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기술</a:t>
            </a: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소개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2300" y="9474200"/>
            <a:ext cx="10731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9474200"/>
            <a:ext cx="10756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8343900"/>
            <a:ext cx="22479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457200"/>
            <a:ext cx="15341600" cy="996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7848600" y="-8242300"/>
            <a:ext cx="7061200" cy="20904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1638300"/>
            <a:ext cx="52578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6700" b="0" i="0" u="none" strike="noStrike" spc="-400">
                <a:solidFill>
                  <a:srgbClr val="FFFFFF"/>
                </a:solidFill>
                <a:ea typeface="Cafe24 Ssurround"/>
              </a:rPr>
              <a:t>시스템</a:t>
            </a:r>
          </a:p>
          <a:p>
            <a:pPr lvl="0" algn="l">
              <a:lnSpc>
                <a:spcPct val="98770"/>
              </a:lnSpc>
            </a:pPr>
            <a:r>
              <a:rPr lang="ko-KR" sz="6700" b="0" i="0" u="none" strike="noStrike" spc="-400">
                <a:solidFill>
                  <a:srgbClr val="FFFFFF"/>
                </a:solidFill>
                <a:ea typeface="Cafe24 Ssurround"/>
              </a:rPr>
              <a:t>아키텍처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Gmarket Sans Light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16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457200"/>
            <a:ext cx="15341600" cy="996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7848600" y="-8242300"/>
            <a:ext cx="7061200" cy="2090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2700" y="3378200"/>
            <a:ext cx="3276600" cy="287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54100" y="1638300"/>
            <a:ext cx="52578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6700" b="0" i="0" u="none" strike="noStrike" spc="-400">
                <a:solidFill>
                  <a:srgbClr val="FFFFFF"/>
                </a:solidFill>
                <a:ea typeface="Cafe24 Ssurround"/>
              </a:rPr>
              <a:t>시스템</a:t>
            </a:r>
          </a:p>
          <a:p>
            <a:pPr lvl="0" algn="l">
              <a:lnSpc>
                <a:spcPct val="98770"/>
              </a:lnSpc>
            </a:pPr>
            <a:r>
              <a:rPr lang="ko-KR" sz="6700" b="0" i="0" u="none" strike="noStrike" spc="-400">
                <a:solidFill>
                  <a:srgbClr val="FFFFFF"/>
                </a:solidFill>
                <a:ea typeface="Cafe24 Ssurround"/>
              </a:rPr>
              <a:t>아키텍처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Gmarket Sans Light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16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457200"/>
            <a:ext cx="15341600" cy="996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7848600" y="-8242300"/>
            <a:ext cx="7061200" cy="2090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6604000"/>
            <a:ext cx="3276600" cy="287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54100" y="1638300"/>
            <a:ext cx="52578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6700" b="0" i="0" u="none" strike="noStrike" spc="-400">
                <a:solidFill>
                  <a:srgbClr val="FFFFFF"/>
                </a:solidFill>
                <a:ea typeface="Cafe24 Ssurround"/>
              </a:rPr>
              <a:t>시스템</a:t>
            </a:r>
          </a:p>
          <a:p>
            <a:pPr lvl="0" algn="l">
              <a:lnSpc>
                <a:spcPct val="98770"/>
              </a:lnSpc>
            </a:pPr>
            <a:r>
              <a:rPr lang="ko-KR" sz="6700" b="0" i="0" u="none" strike="noStrike" spc="-400">
                <a:solidFill>
                  <a:srgbClr val="FFFFFF"/>
                </a:solidFill>
                <a:ea typeface="Cafe24 Ssurround"/>
              </a:rPr>
              <a:t>아키텍처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Gmarket Sans Light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16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457200"/>
            <a:ext cx="15341600" cy="996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7848600" y="-8242300"/>
            <a:ext cx="7061200" cy="2090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0" y="6451600"/>
            <a:ext cx="3276600" cy="287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54100" y="1638300"/>
            <a:ext cx="52578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6700" b="0" i="0" u="none" strike="noStrike" spc="-400">
                <a:solidFill>
                  <a:srgbClr val="FFFFFF"/>
                </a:solidFill>
                <a:ea typeface="Cafe24 Ssurround"/>
              </a:rPr>
              <a:t>시스템</a:t>
            </a:r>
          </a:p>
          <a:p>
            <a:pPr lvl="0" algn="l">
              <a:lnSpc>
                <a:spcPct val="98770"/>
              </a:lnSpc>
            </a:pPr>
            <a:r>
              <a:rPr lang="ko-KR" sz="6700" b="0" i="0" u="none" strike="noStrike" spc="-400">
                <a:solidFill>
                  <a:srgbClr val="FFFFFF"/>
                </a:solidFill>
                <a:ea typeface="Cafe24 Ssurround"/>
              </a:rPr>
              <a:t>아키텍처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Gmarket Sans Light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16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2300" y="9474200"/>
            <a:ext cx="10731500" cy="38100"/>
          </a:xfrm>
          <a:prstGeom prst="rect">
            <a:avLst/>
          </a:prstGeom>
          <a:effectLst>
            <a:outerShdw blurRad="13" dist="3297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9474200"/>
            <a:ext cx="107569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6413500"/>
            <a:ext cx="2362200" cy="307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100" y="4318000"/>
            <a:ext cx="3479800" cy="518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400" y="1651000"/>
            <a:ext cx="4292600" cy="784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600" y="393700"/>
            <a:ext cx="5930900" cy="911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-546100"/>
            <a:ext cx="7200900" cy="1005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00" y="7289800"/>
            <a:ext cx="24384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16100" y="1905000"/>
            <a:ext cx="1079500" cy="129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112000" y="1219200"/>
            <a:ext cx="406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6800" b="0" i="0" u="none" strike="noStrike" spc="-100">
                <a:solidFill>
                  <a:srgbClr val="FFFFFF"/>
                </a:solidFill>
                <a:ea typeface="Pretendard Black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4000" y="6743700"/>
            <a:ext cx="199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BFBFB"/>
                </a:solidFill>
                <a:ea typeface="Pretendard SemiBold"/>
              </a:rPr>
              <a:t>기획배경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8400" y="6146800"/>
            <a:ext cx="1993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BFBFB"/>
                </a:solidFill>
                <a:ea typeface="Pretendard SemiBold"/>
              </a:rPr>
              <a:t>주요</a:t>
            </a:r>
            <a:r>
              <a:rPr lang="en-US" sz="3000" b="0" i="0" u="none" strike="noStrike">
                <a:solidFill>
                  <a:srgbClr val="FBFBF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BFBFB"/>
                </a:solidFill>
                <a:ea typeface="Pretendard SemiBold"/>
              </a:rPr>
              <a:t>기능</a:t>
            </a:r>
          </a:p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BFBFB"/>
                </a:solidFill>
                <a:ea typeface="Pretendard SemiBold"/>
              </a:rPr>
              <a:t>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5300" y="3810000"/>
            <a:ext cx="199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BFBFB"/>
                </a:solidFill>
                <a:ea typeface="Pretendard SemiBold"/>
              </a:rPr>
              <a:t>기술</a:t>
            </a:r>
            <a:r>
              <a:rPr lang="en-US" sz="3000" b="0" i="0" u="none" strike="noStrike">
                <a:solidFill>
                  <a:srgbClr val="FBFBF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BFBFB"/>
                </a:solidFill>
                <a:ea typeface="Pretendard SemiBold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55200" y="2946400"/>
            <a:ext cx="199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BFBFB"/>
                </a:solidFill>
                <a:ea typeface="Pretendard SemiBold"/>
              </a:rPr>
              <a:t>향후</a:t>
            </a:r>
            <a:r>
              <a:rPr lang="en-US" sz="3000" b="0" i="0" u="none" strike="noStrike">
                <a:solidFill>
                  <a:srgbClr val="FBFBF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BFBFB"/>
                </a:solidFill>
                <a:ea typeface="Pretendard SemiBold"/>
              </a:rPr>
              <a:t>방향성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6600" y="5384800"/>
            <a:ext cx="199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BFBFB"/>
                </a:solidFill>
                <a:ea typeface="Pretendard SemiBold"/>
              </a:rPr>
              <a:t>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75600" y="1333500"/>
            <a:ext cx="2336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500" b="0" i="0" u="none" strike="noStrike" spc="-100">
                <a:solidFill>
                  <a:srgbClr val="FBFBFB"/>
                </a:solidFill>
                <a:ea typeface="Pretendard SemiBold"/>
              </a:rPr>
              <a:t>차별성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24900" y="812800"/>
            <a:ext cx="838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500" b="0" i="0" u="none" strike="noStrike" spc="-100">
                <a:solidFill>
                  <a:srgbClr val="FBFBFB"/>
                </a:solidFill>
                <a:latin typeface="Pretendard Black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95800" y="4025900"/>
            <a:ext cx="92837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#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차별성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2300" y="9474200"/>
            <a:ext cx="10731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9474200"/>
            <a:ext cx="10756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8343900"/>
            <a:ext cx="22479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2286000"/>
            <a:ext cx="2857500" cy="2857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8300" y="406400"/>
            <a:ext cx="119380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1. AI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모델의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적용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5308600"/>
            <a:ext cx="2565400" cy="64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14600" y="5334000"/>
            <a:ext cx="227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거리</a:t>
            </a: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 /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고도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0" y="5308600"/>
            <a:ext cx="2565400" cy="64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013700" y="5334000"/>
            <a:ext cx="227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성별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400" y="5308600"/>
            <a:ext cx="25654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627100" y="5334000"/>
            <a:ext cx="227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나이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7239000"/>
            <a:ext cx="1295400" cy="129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900" y="7239000"/>
            <a:ext cx="1295400" cy="129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00" y="7239000"/>
            <a:ext cx="1295400" cy="129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0" y="2324100"/>
            <a:ext cx="2857500" cy="278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200" y="2374900"/>
            <a:ext cx="2387600" cy="266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4500" y="6794500"/>
            <a:ext cx="2146300" cy="214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0" y="6692900"/>
            <a:ext cx="2362200" cy="2362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6200" y="9131300"/>
            <a:ext cx="2895600" cy="647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747000" y="9156700"/>
            <a:ext cx="2781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평균</a:t>
            </a: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등반</a:t>
            </a: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시간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87400" y="9131300"/>
            <a:ext cx="2565400" cy="647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627100" y="9156700"/>
            <a:ext cx="227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숙련도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4900" y="9131300"/>
            <a:ext cx="2565400" cy="647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514600" y="9156700"/>
            <a:ext cx="227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난이도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022600"/>
            <a:ext cx="5727700" cy="572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3759200"/>
            <a:ext cx="12192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5803900"/>
            <a:ext cx="8382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6057900"/>
            <a:ext cx="14859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800" y="5511800"/>
            <a:ext cx="14351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2387600"/>
            <a:ext cx="2197100" cy="219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1900" y="6337300"/>
            <a:ext cx="2120900" cy="2120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8300" y="406400"/>
            <a:ext cx="119380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1. AI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모델의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적용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74800" y="3898900"/>
            <a:ext cx="2628900" cy="2628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9400" y="8597900"/>
            <a:ext cx="1612900" cy="482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97900" y="8610600"/>
            <a:ext cx="2768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선형</a:t>
            </a:r>
            <a:r>
              <a:rPr lang="en-US" sz="24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회귀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8500" y="4737100"/>
            <a:ext cx="33274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280400" y="4737100"/>
            <a:ext cx="337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더미데이터</a:t>
            </a:r>
            <a:r>
              <a:rPr lang="en-US" sz="24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생성</a:t>
            </a:r>
            <a:r>
              <a:rPr lang="en-US" sz="24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및</a:t>
            </a:r>
            <a:r>
              <a:rPr lang="en-US" sz="24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학습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6500" y="4762500"/>
            <a:ext cx="19939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590800" y="4800600"/>
            <a:ext cx="175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사용자</a:t>
            </a:r>
            <a:r>
              <a:rPr lang="en-US" sz="24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경험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2100" y="7035800"/>
            <a:ext cx="11557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25600" y="7073900"/>
            <a:ext cx="1016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논문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21100" y="7035800"/>
            <a:ext cx="1524000" cy="508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060700" y="7073900"/>
            <a:ext cx="2857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그래프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98600" y="6819900"/>
            <a:ext cx="2781300" cy="482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3100" y="5511800"/>
            <a:ext cx="1435100" cy="596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211300" y="6832600"/>
            <a:ext cx="2768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등반시간</a:t>
            </a:r>
            <a:r>
              <a:rPr lang="en-US" sz="24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Cafe24 Ssurround"/>
              </a:rPr>
              <a:t>예측</a:t>
            </a:r>
            <a:r>
              <a:rPr lang="en-US" sz="2400" b="0" i="0" u="none" strike="noStrike" spc="-200">
                <a:solidFill>
                  <a:srgbClr val="FFFFFF"/>
                </a:solidFill>
                <a:latin typeface="Cafe24 Ssurround"/>
              </a:rPr>
              <a:t> AI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8458200" y="3822700"/>
            <a:ext cx="11442700" cy="739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100" y="1651000"/>
            <a:ext cx="3924300" cy="798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0" y="889000"/>
            <a:ext cx="5715000" cy="586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3086100"/>
            <a:ext cx="3530600" cy="3530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8300" y="406400"/>
            <a:ext cx="119380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1. AI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모델의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적용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1651000"/>
            <a:ext cx="3924300" cy="798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5651500"/>
            <a:ext cx="5715000" cy="5613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7150100"/>
            <a:ext cx="4038600" cy="647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8100" y="7175500"/>
            <a:ext cx="4013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R-squared Score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6100" y="4978400"/>
            <a:ext cx="3048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200" b="0" i="0" u="none" strike="noStrike">
                <a:solidFill>
                  <a:srgbClr val="000000"/>
                </a:solidFill>
                <a:latin typeface="Cafe24 Ssurround"/>
              </a:rPr>
              <a:t>98%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124200"/>
            <a:ext cx="8509000" cy="515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7048500"/>
            <a:ext cx="609600" cy="825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8300" y="304800"/>
            <a:ext cx="89662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2. A*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알고리즘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0" y="3124200"/>
            <a:ext cx="8509000" cy="511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100" y="7048500"/>
            <a:ext cx="609600" cy="825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300" y="6121400"/>
            <a:ext cx="3708400" cy="64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0" y="6146800"/>
            <a:ext cx="3683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A*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알고리즘</a:t>
            </a: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적용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5448300"/>
            <a:ext cx="1524000" cy="596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94000" y="6413500"/>
            <a:ext cx="127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000000"/>
                </a:solidFill>
                <a:ea typeface="Cafe24 Ssurround"/>
              </a:rPr>
              <a:t>정상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72900" y="6413500"/>
            <a:ext cx="127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000000"/>
                </a:solidFill>
                <a:ea typeface="Cafe24 Ssurround"/>
              </a:rPr>
              <a:t>정상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073400"/>
            <a:ext cx="3810000" cy="3810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8300" y="304800"/>
            <a:ext cx="107696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3.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모바일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특성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7543800"/>
            <a:ext cx="3784600" cy="64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60600" y="7569200"/>
            <a:ext cx="3860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GPS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및</a:t>
            </a: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고도</a:t>
            </a: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측정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327400"/>
            <a:ext cx="3289300" cy="328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500" y="3200400"/>
            <a:ext cx="2667000" cy="3556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400" y="7543800"/>
            <a:ext cx="3784600" cy="647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99300" y="7569200"/>
            <a:ext cx="3860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로컬</a:t>
            </a: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 DB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활용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700" y="7543800"/>
            <a:ext cx="3784600" cy="647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166600" y="7569200"/>
            <a:ext cx="3860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푸쉬</a:t>
            </a:r>
            <a:r>
              <a:rPr lang="en-US" sz="3200" b="0" i="0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Cafe24 Ssurround"/>
              </a:rPr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37235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75600" y="1333500"/>
            <a:ext cx="2336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500" b="0" i="0" u="none" strike="noStrike" spc="-100">
                <a:solidFill>
                  <a:srgbClr val="FBFBFB"/>
                </a:solidFill>
                <a:ea typeface="Pretendard SemiBold"/>
              </a:rPr>
              <a:t>향후</a:t>
            </a:r>
            <a:r>
              <a:rPr lang="en-US" sz="1500" b="0" i="0" u="none" strike="noStrike" spc="-100">
                <a:solidFill>
                  <a:srgbClr val="FBFBFB"/>
                </a:solidFill>
                <a:latin typeface="Pretendard SemiBold"/>
              </a:rPr>
              <a:t> </a:t>
            </a:r>
            <a:r>
              <a:rPr lang="ko-KR" sz="1500" b="0" i="0" u="none" strike="noStrike" spc="-100">
                <a:solidFill>
                  <a:srgbClr val="FBFBFB"/>
                </a:solidFill>
                <a:ea typeface="Pretendard SemiBold"/>
              </a:rPr>
              <a:t>방향성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24900" y="812800"/>
            <a:ext cx="838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500" b="0" i="0" u="none" strike="noStrike" spc="-100">
                <a:solidFill>
                  <a:srgbClr val="FBFBFB"/>
                </a:solidFill>
                <a:latin typeface="Pretendard Black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95800" y="4025900"/>
            <a:ext cx="92837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#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향후</a:t>
            </a: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방향성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2300" y="9474200"/>
            <a:ext cx="10731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9474200"/>
            <a:ext cx="10756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8343900"/>
            <a:ext cx="22479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8600" y="2489200"/>
            <a:ext cx="3860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4700" b="0" i="0" u="none" strike="noStrike" spc="-300">
                <a:solidFill>
                  <a:srgbClr val="3C9B70"/>
                </a:solidFill>
                <a:ea typeface="Cafe24 Ssurround"/>
              </a:rPr>
              <a:t>발자국</a:t>
            </a:r>
            <a:r>
              <a:rPr lang="en-US" sz="4700" b="0" i="0" u="none" strike="noStrike" spc="-3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4700" b="0" i="0" u="none" strike="noStrike" spc="-300">
                <a:solidFill>
                  <a:srgbClr val="3C9B70"/>
                </a:solidFill>
                <a:ea typeface="Cafe24 Ssurround"/>
              </a:rPr>
              <a:t>공유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055600" y="2489200"/>
            <a:ext cx="41529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4700" b="0" i="0" u="none" strike="noStrike" spc="-300">
                <a:solidFill>
                  <a:srgbClr val="3C9B70"/>
                </a:solidFill>
                <a:ea typeface="Cafe24 Ssurround"/>
              </a:rPr>
              <a:t>클럽</a:t>
            </a:r>
            <a:r>
              <a:rPr lang="en-US" sz="4700" b="0" i="0" u="none" strike="noStrike" spc="-3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4700" b="0" i="0" u="none" strike="noStrike" spc="-300">
                <a:solidFill>
                  <a:srgbClr val="3C9B70"/>
                </a:solidFill>
                <a:ea typeface="Cafe24 Ssurround"/>
              </a:rPr>
              <a:t>채팅</a:t>
            </a:r>
            <a:r>
              <a:rPr lang="en-US" sz="4700" b="0" i="0" u="none" strike="noStrike" spc="-3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4700" b="0" i="0" u="none" strike="noStrike" spc="-300">
                <a:solidFill>
                  <a:srgbClr val="3C9B70"/>
                </a:solidFill>
                <a:ea typeface="Cafe24 Ssurround"/>
              </a:rPr>
              <a:t>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3200" y="457200"/>
            <a:ext cx="609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3C9B70"/>
                </a:solidFill>
                <a:latin typeface="Gmarket Sans Light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6300" y="431800"/>
            <a:ext cx="1104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향후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방향성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4622800"/>
            <a:ext cx="24003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4406900"/>
            <a:ext cx="7747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6794500"/>
            <a:ext cx="7747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0" y="4406900"/>
            <a:ext cx="774700" cy="77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6299200"/>
            <a:ext cx="7747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6273800"/>
            <a:ext cx="7747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440000">
            <a:off x="3949700" y="4673600"/>
            <a:ext cx="7620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40000">
            <a:off x="4064000" y="5727700"/>
            <a:ext cx="7620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500000">
            <a:off x="2108200" y="5118100"/>
            <a:ext cx="7620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5420000">
            <a:off x="2324100" y="6070600"/>
            <a:ext cx="7620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940000">
            <a:off x="3314700" y="6070600"/>
            <a:ext cx="762000" cy="76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0" y="3924300"/>
            <a:ext cx="3975100" cy="320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7124700"/>
            <a:ext cx="3975100" cy="92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3200" y="6273800"/>
            <a:ext cx="26035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8100" y="5308600"/>
            <a:ext cx="19050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47700" y="4483100"/>
            <a:ext cx="571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7700" y="53848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85800" y="7315200"/>
            <a:ext cx="3505200" cy="558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08100" y="4508500"/>
            <a:ext cx="27686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33800" y="7454900"/>
            <a:ext cx="279400" cy="279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185900" y="5384800"/>
            <a:ext cx="1308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Cafe24 Ssurround"/>
              </a:rPr>
              <a:t>아</a:t>
            </a:r>
            <a:r>
              <a:rPr lang="en-US" sz="18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Cafe24 Ssurround"/>
              </a:rPr>
              <a:t>등산화</a:t>
            </a:r>
            <a:r>
              <a:rPr lang="en-US" sz="18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Cafe24 Ssurround"/>
              </a:rPr>
              <a:t>안갖고</a:t>
            </a:r>
            <a:r>
              <a:rPr lang="en-US" sz="18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Cafe24 Ssurround"/>
              </a:rPr>
              <a:t>왔다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41400" y="6388100"/>
            <a:ext cx="2692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4580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Cafe24 Ssurround"/>
              </a:rPr>
              <a:t>아이고</a:t>
            </a:r>
            <a:r>
              <a:rPr lang="en-US" sz="18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Cafe24 Ssurround"/>
              </a:rPr>
              <a:t>저런</a:t>
            </a:r>
            <a:r>
              <a:rPr lang="en-US" sz="1800" b="0" i="0" u="none" strike="noStrike">
                <a:solidFill>
                  <a:srgbClr val="FFFFFF"/>
                </a:solidFill>
                <a:latin typeface="Cafe24 Ssurround"/>
              </a:rPr>
              <a:t>...</a:t>
            </a:r>
            <a:r>
              <a:rPr lang="ko-KR" sz="1800" b="0" i="0" u="none" strike="noStrike">
                <a:solidFill>
                  <a:srgbClr val="FFFFFF"/>
                </a:solidFill>
                <a:ea typeface="Cafe24 Ssurround"/>
              </a:rPr>
              <a:t>어떡하죠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85900" y="4483100"/>
            <a:ext cx="2400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Cafe24 Ssurround"/>
              </a:rPr>
              <a:t>다들</a:t>
            </a:r>
            <a:r>
              <a:rPr lang="en-US" sz="18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Cafe24 Ssurround"/>
              </a:rPr>
              <a:t>등산로</a:t>
            </a:r>
            <a:r>
              <a:rPr lang="en-US" sz="18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Cafe24 Ssurround"/>
              </a:rPr>
              <a:t>입구로</a:t>
            </a:r>
            <a:r>
              <a:rPr lang="en-US" sz="18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Cafe24 Ssurround"/>
              </a:rPr>
              <a:t>오세요</a:t>
            </a:r>
            <a:r>
              <a:rPr lang="en-US" sz="1800" b="0" i="0" u="none" strike="noStrike">
                <a:solidFill>
                  <a:srgbClr val="000000"/>
                </a:solidFill>
                <a:latin typeface="Cafe24 Ssurround"/>
              </a:rPr>
              <a:t>~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14400" y="7416800"/>
            <a:ext cx="2717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Happiness Sans Bold"/>
              </a:rPr>
              <a:t>아</a:t>
            </a:r>
            <a:r>
              <a:rPr lang="en-US" sz="1800" b="0" i="0" u="none" strike="noStrike">
                <a:solidFill>
                  <a:srgbClr val="000000"/>
                </a:solidFill>
                <a:latin typeface="Happiness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Happiness Sans Bold"/>
              </a:rPr>
              <a:t>저</a:t>
            </a:r>
            <a:r>
              <a:rPr lang="en-US" sz="1800" b="0" i="0" u="none" strike="noStrike">
                <a:solidFill>
                  <a:srgbClr val="000000"/>
                </a:solidFill>
                <a:latin typeface="Happiness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Happiness Sans Bold"/>
              </a:rPr>
              <a:t>차에</a:t>
            </a:r>
            <a:r>
              <a:rPr lang="en-US" sz="1800" b="0" i="0" u="none" strike="noStrike">
                <a:solidFill>
                  <a:srgbClr val="000000"/>
                </a:solidFill>
                <a:latin typeface="Happiness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Happiness Sans Bold"/>
              </a:rPr>
              <a:t>남는</a:t>
            </a:r>
            <a:r>
              <a:rPr lang="en-US" sz="1800" b="0" i="0" u="none" strike="noStrike">
                <a:solidFill>
                  <a:srgbClr val="000000"/>
                </a:solidFill>
                <a:latin typeface="Happiness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Happiness Sans Bold"/>
              </a:rPr>
              <a:t>거</a:t>
            </a:r>
            <a:r>
              <a:rPr lang="en-US" sz="1800" b="0" i="0" u="none" strike="noStrike">
                <a:solidFill>
                  <a:srgbClr val="000000"/>
                </a:solidFill>
                <a:latin typeface="Happiness Sans Bold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Happiness Sans Bold"/>
              </a:rPr>
              <a:t>있어요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85000" y="5384800"/>
            <a:ext cx="3937000" cy="168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5651500"/>
            <a:ext cx="1524000" cy="1524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7100" y="4572000"/>
            <a:ext cx="1651000" cy="1651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9055100" y="4521200"/>
            <a:ext cx="1905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sz="1400" b="0" i="0" u="none" strike="noStrike">
                <a:solidFill>
                  <a:srgbClr val="C2C2C2"/>
                </a:solidFill>
                <a:latin typeface="Cafe24 Ssurround"/>
              </a:rPr>
              <a:t>20XX.XX.XX</a:t>
            </a:r>
          </a:p>
          <a:p>
            <a:pPr lvl="0" algn="l">
              <a:lnSpc>
                <a:spcPct val="104580"/>
              </a:lnSpc>
            </a:pPr>
            <a:r>
              <a:rPr lang="ko-KR" sz="1400" b="0" i="0" u="none" strike="noStrike">
                <a:solidFill>
                  <a:srgbClr val="C2C2C2"/>
                </a:solidFill>
                <a:ea typeface="Cafe24 Ssurround"/>
              </a:rPr>
              <a:t>산행</a:t>
            </a:r>
            <a:r>
              <a:rPr lang="en-US" sz="1400" b="0" i="0" u="none" strike="noStrike">
                <a:solidFill>
                  <a:srgbClr val="C2C2C2"/>
                </a:solidFill>
                <a:latin typeface="Cafe24 Ssurround"/>
              </a:rPr>
              <a:t> </a:t>
            </a:r>
            <a:r>
              <a:rPr lang="ko-KR" sz="1400" b="0" i="0" u="none" strike="noStrike">
                <a:solidFill>
                  <a:srgbClr val="C2C2C2"/>
                </a:solidFill>
                <a:ea typeface="Cafe24 Ssurround"/>
              </a:rPr>
              <a:t>시간</a:t>
            </a:r>
            <a:r>
              <a:rPr lang="en-US" sz="1400" b="0" i="0" u="none" strike="noStrike">
                <a:solidFill>
                  <a:srgbClr val="C2C2C2"/>
                </a:solidFill>
                <a:latin typeface="Cafe24 Ssurround"/>
              </a:rPr>
              <a:t>: 00H 00M</a:t>
            </a:r>
          </a:p>
          <a:p>
            <a:pPr lvl="0" algn="l">
              <a:lnSpc>
                <a:spcPct val="104580"/>
              </a:lnSpc>
            </a:pPr>
            <a:r>
              <a:rPr lang="ko-KR" sz="1400" b="0" i="0" u="none" strike="noStrike">
                <a:solidFill>
                  <a:srgbClr val="C2C2C2"/>
                </a:solidFill>
                <a:ea typeface="Cafe24 Ssurround"/>
              </a:rPr>
              <a:t>산행</a:t>
            </a:r>
            <a:r>
              <a:rPr lang="en-US" sz="1400" b="0" i="0" u="none" strike="noStrike">
                <a:solidFill>
                  <a:srgbClr val="C2C2C2"/>
                </a:solidFill>
                <a:latin typeface="Cafe24 Ssurround"/>
              </a:rPr>
              <a:t> </a:t>
            </a:r>
            <a:r>
              <a:rPr lang="ko-KR" sz="1400" b="0" i="0" u="none" strike="noStrike">
                <a:solidFill>
                  <a:srgbClr val="C2C2C2"/>
                </a:solidFill>
                <a:ea typeface="Cafe24 Ssurround"/>
              </a:rPr>
              <a:t>거리</a:t>
            </a:r>
            <a:r>
              <a:rPr lang="en-US" sz="1400" b="0" i="0" u="none" strike="noStrike">
                <a:solidFill>
                  <a:srgbClr val="C2C2C2"/>
                </a:solidFill>
                <a:latin typeface="Cafe24 Ssurround"/>
              </a:rPr>
              <a:t>: 00m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09200" y="6502400"/>
            <a:ext cx="1155700" cy="1155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553200" y="2489200"/>
            <a:ext cx="5156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700" b="0" i="0" u="none" strike="noStrike" spc="-300">
                <a:solidFill>
                  <a:srgbClr val="3C9B70"/>
                </a:solidFill>
                <a:latin typeface="Cafe24 Ssurround"/>
              </a:rPr>
              <a:t>SNS</a:t>
            </a:r>
            <a:r>
              <a:rPr lang="ko-KR" sz="4700" b="0" i="0" u="none" strike="noStrike" spc="-300">
                <a:solidFill>
                  <a:srgbClr val="3C9B70"/>
                </a:solidFill>
                <a:ea typeface="Cafe24 Ssurround"/>
              </a:rPr>
              <a:t>용</a:t>
            </a:r>
            <a:r>
              <a:rPr lang="en-US" sz="4700" b="0" i="0" u="none" strike="noStrike" spc="-3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4700" b="0" i="0" u="none" strike="noStrike" spc="-300">
                <a:solidFill>
                  <a:srgbClr val="3C9B70"/>
                </a:solidFill>
                <a:ea typeface="Cafe24 Ssurround"/>
              </a:rPr>
              <a:t>사진</a:t>
            </a:r>
            <a:r>
              <a:rPr lang="en-US" sz="4700" b="0" i="0" u="none" strike="noStrike" spc="-3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4700" b="0" i="0" u="none" strike="noStrike" spc="-300">
                <a:solidFill>
                  <a:srgbClr val="3C9B70"/>
                </a:solidFill>
                <a:ea typeface="Cafe24 Ssurround"/>
              </a:rPr>
              <a:t>추출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4200" y="3276600"/>
            <a:ext cx="94869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0" i="0" u="none" strike="noStrike" kern="1200" cap="none" spc="0" normalizeH="0" baseline="0" noProof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Pretendard Black"/>
                <a:ea typeface="+mn-ea"/>
                <a:cs typeface="+mn-cs"/>
              </a:rPr>
              <a:t>Q&amp;A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2300" y="9474200"/>
            <a:ext cx="10731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9474200"/>
            <a:ext cx="10756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00" y="8343900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0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5800" y="4025900"/>
            <a:ext cx="92837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#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마무리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2300" y="9474200"/>
            <a:ext cx="10731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9474200"/>
            <a:ext cx="10756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8343900"/>
            <a:ext cx="22479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75600" y="1333500"/>
            <a:ext cx="2336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500" b="0" i="0" u="none" strike="noStrike" spc="-100">
                <a:solidFill>
                  <a:srgbClr val="FBFBFB"/>
                </a:solidFill>
                <a:ea typeface="Pretendard SemiBold"/>
              </a:rPr>
              <a:t>기획배경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24900" y="812800"/>
            <a:ext cx="838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500" b="0" i="0" u="none" strike="noStrike" spc="-100">
                <a:solidFill>
                  <a:srgbClr val="FBFBFB"/>
                </a:solidFill>
                <a:latin typeface="Pretendard Black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95800" y="4025900"/>
            <a:ext cx="92837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#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기획</a:t>
            </a: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배경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4762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2300" y="9474200"/>
            <a:ext cx="10731500" cy="38100"/>
          </a:xfrm>
          <a:prstGeom prst="rect">
            <a:avLst/>
          </a:prstGeom>
          <a:effectLst>
            <a:outerShdw blurRad="13" dist="3297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9474200"/>
            <a:ext cx="10756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00" y="8343900"/>
            <a:ext cx="22479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6159500"/>
            <a:ext cx="2628900" cy="2628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56500" y="812800"/>
            <a:ext cx="3162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500" b="0" i="0" u="none" strike="noStrike" spc="-100">
                <a:solidFill>
                  <a:srgbClr val="FBFBFB"/>
                </a:solidFill>
                <a:latin typeface="Pretendard Black"/>
              </a:rPr>
              <a:t>TEAM </a:t>
            </a:r>
            <a:r>
              <a:rPr lang="ko-KR" sz="3500" b="0" i="0" u="none" strike="noStrike" spc="-100">
                <a:solidFill>
                  <a:srgbClr val="FBFBFB"/>
                </a:solidFill>
                <a:ea typeface="Pretendard Black"/>
              </a:rPr>
              <a:t>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4800" y="8953500"/>
            <a:ext cx="312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sz="30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백엔드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81400" y="6565900"/>
            <a:ext cx="3111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26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김주형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81400" y="7239000"/>
            <a:ext cx="30988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ERD </a:t>
            </a:r>
            <a: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설계</a:t>
            </a:r>
            <a:b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</a:br>
            <a: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/>
            </a:r>
            <a:b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</a:br>
            <a:r>
              <a:rPr lang="en-US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API </a:t>
            </a:r>
            <a: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구현</a:t>
            </a:r>
            <a:b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</a:br>
            <a:endParaRPr lang="ko-KR" sz="1900" b="0" i="0" u="none" strike="noStrike" spc="-10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데이터</a:t>
            </a:r>
            <a:r>
              <a:rPr lang="en-US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전처리</a:t>
            </a:r>
            <a:r>
              <a:rPr lang="en-US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및</a:t>
            </a:r>
            <a:r>
              <a:rPr lang="en-US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연동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2095500"/>
            <a:ext cx="2628900" cy="2628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4800" y="4902200"/>
            <a:ext cx="312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sz="30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안드로이드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81400" y="2451100"/>
            <a:ext cx="1206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26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백승헌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81400" y="3175000"/>
            <a:ext cx="30988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서비스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아키텍처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 smtClean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설계</a:t>
            </a:r>
            <a:endParaRPr lang="en-US" altLang="ko-KR" sz="1900" b="0" i="0" u="none" strike="noStrike" spc="-100" dirty="0" smtClean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endParaRPr lang="ko-KR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GPS </a:t>
            </a:r>
            <a:r>
              <a:rPr lang="ko-KR" sz="1900" b="0" i="0" u="none" strike="noStrike" spc="-100" dirty="0" err="1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포그라운드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서비스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 smtClean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구현</a:t>
            </a:r>
            <a:endParaRPr lang="en-US" altLang="ko-KR" sz="1900" b="0" i="0" u="none" strike="noStrike" spc="-100" dirty="0" smtClean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endParaRPr lang="ko-KR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UI/UX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총괄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2095500"/>
            <a:ext cx="2628900" cy="262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388100" y="4902200"/>
            <a:ext cx="312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sz="30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안드로이드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2000" y="2501900"/>
            <a:ext cx="3111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26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김세진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2000" y="3175000"/>
            <a:ext cx="30988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UI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개발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및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아키텍처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 smtClean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구성</a:t>
            </a:r>
            <a:endParaRPr lang="en-US" altLang="ko-KR" sz="1900" b="0" i="0" u="none" strike="noStrike" spc="-100" dirty="0" smtClean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endParaRPr lang="ko-KR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AI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모델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 smtClean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설계</a:t>
            </a:r>
            <a:endParaRPr lang="en-US" altLang="ko-KR" sz="1900" b="0" i="0" u="none" strike="noStrike" spc="-100" dirty="0" smtClean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endParaRPr lang="ko-KR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A*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알고리즘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설계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0" y="2095500"/>
            <a:ext cx="2628900" cy="2628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42800" y="4902200"/>
            <a:ext cx="312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sz="30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안드로이드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519400" y="2501900"/>
            <a:ext cx="3111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26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송주한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19400" y="3175000"/>
            <a:ext cx="30988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UI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개발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및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아키텍처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 smtClean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구성</a:t>
            </a:r>
            <a:endParaRPr lang="en-US" altLang="ko-KR" sz="1900" b="0" i="0" u="none" strike="noStrike" spc="-100" dirty="0" smtClean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endParaRPr lang="ko-KR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게시판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 smtClean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구현</a:t>
            </a:r>
            <a:endParaRPr lang="en-US" altLang="ko-KR" sz="1900" b="0" i="0" u="none" strike="noStrike" spc="-100" dirty="0" smtClean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endParaRPr lang="ko-KR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ko-KR" sz="1900" b="0" i="0" u="none" strike="noStrike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날씨</a:t>
            </a:r>
            <a:r>
              <a:rPr lang="en-US" sz="1900" b="0" i="0" u="none" strike="noStrike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구현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5700" y="6159500"/>
            <a:ext cx="2628900" cy="2628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331700" y="8953500"/>
            <a:ext cx="312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sz="30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백엔드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08300" y="6565900"/>
            <a:ext cx="3111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26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손준범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08300" y="7239000"/>
            <a:ext cx="30988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FCM </a:t>
            </a:r>
            <a:r>
              <a:rPr lang="ko-KR" sz="1900" b="0" i="0" u="none" strike="noStrike" spc="-100" dirty="0" err="1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푸쉬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 err="1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알람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 </a:t>
            </a:r>
            <a:endParaRPr lang="en-US" sz="1900" b="0" i="0" u="none" strike="noStrike" spc="-100" dirty="0" smtClean="0">
              <a:solidFill>
                <a:srgbClr val="FEFEFE"/>
              </a:solidFill>
              <a:highlight>
                <a:srgbClr val="3C9B70"/>
              </a:highlight>
              <a:latin typeface="Cafe24 Ssurround air"/>
            </a:endParaRPr>
          </a:p>
          <a:p>
            <a:pPr lvl="0" algn="l">
              <a:lnSpc>
                <a:spcPct val="89640"/>
              </a:lnSpc>
            </a:pPr>
            <a:endParaRPr lang="en-US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latin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캐시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 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서버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  </a:t>
            </a:r>
            <a:r>
              <a:rPr lang="ko-KR" sz="1900" b="0" i="0" u="none" strike="noStrike" spc="-100" dirty="0" smtClean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구현</a:t>
            </a:r>
            <a:endParaRPr lang="en-US" altLang="ko-KR" sz="1900" b="0" i="0" u="none" strike="noStrike" spc="-100" dirty="0" smtClean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endParaRPr lang="ko-KR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카카오</a:t>
            </a: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로그인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6159500"/>
            <a:ext cx="2628900" cy="2628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388100" y="8953500"/>
            <a:ext cx="3124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sz="30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백엔드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52000" y="6565900"/>
            <a:ext cx="3111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sz="2600" b="0" i="0" u="none" strike="noStrike" spc="-100">
                <a:solidFill>
                  <a:srgbClr val="FEFEFE"/>
                </a:solidFill>
                <a:highlight>
                  <a:srgbClr val="3C9B70"/>
                </a:highlight>
                <a:ea typeface="Cafe24 Ssurround"/>
              </a:rPr>
              <a:t>이찬진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52000" y="7239000"/>
            <a:ext cx="30988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ERD </a:t>
            </a:r>
            <a:r>
              <a:rPr lang="ko-KR" sz="1900" b="0" i="0" u="none" strike="noStrike" spc="-100" dirty="0" smtClean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설계</a:t>
            </a:r>
            <a:endParaRPr lang="en-US" altLang="ko-KR" sz="1900" b="0" i="0" u="none" strike="noStrike" spc="-100" dirty="0" smtClean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endParaRPr lang="ko-KR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ea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 smtClean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CI/CD</a:t>
            </a:r>
            <a:endParaRPr lang="en-US" sz="1900" b="0" i="0" u="none" strike="noStrike" spc="-100" dirty="0">
              <a:solidFill>
                <a:srgbClr val="FEFEFE"/>
              </a:solidFill>
              <a:highlight>
                <a:srgbClr val="3C9B70"/>
              </a:highlight>
              <a:latin typeface="Cafe24 Ssurround air"/>
            </a:endParaRPr>
          </a:p>
          <a:p>
            <a:pPr lvl="0" algn="l">
              <a:lnSpc>
                <a:spcPct val="89640"/>
              </a:lnSpc>
            </a:pPr>
            <a:r>
              <a:rPr lang="en-US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latin typeface="Cafe24 Ssurround air"/>
              </a:rPr>
              <a:t>API </a:t>
            </a:r>
            <a:r>
              <a:rPr lang="ko-KR" sz="1900" b="0" i="0" u="none" strike="noStrike" spc="-100" dirty="0">
                <a:solidFill>
                  <a:srgbClr val="FEFEFE"/>
                </a:solidFill>
                <a:highlight>
                  <a:srgbClr val="3C9B70"/>
                </a:highlight>
                <a:ea typeface="Cafe24 Ssurround air"/>
              </a:rPr>
              <a:t>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1800000">
            <a:off x="-4254500" y="-2654300"/>
            <a:ext cx="9944100" cy="1103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2298700"/>
            <a:ext cx="4406900" cy="897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2407900" y="2743200"/>
            <a:ext cx="5600700" cy="754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26200" y="4584700"/>
            <a:ext cx="607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6000" b="0" i="0" u="none" strike="noStrike">
                <a:solidFill>
                  <a:srgbClr val="FBFBFB"/>
                </a:solidFill>
                <a:ea typeface="Cafe24 Ssurround"/>
              </a:rPr>
              <a:t>감사합니다</a:t>
            </a:r>
            <a:r>
              <a:rPr lang="en-US" sz="6000" b="0" i="0" u="none" strike="noStrike">
                <a:solidFill>
                  <a:srgbClr val="FBFBFB"/>
                </a:solidFill>
                <a:latin typeface="Cafe24 Ssurroun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38500" y="6946900"/>
            <a:ext cx="2120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4100" b="0" i="0" u="none" strike="noStrike">
                <a:solidFill>
                  <a:srgbClr val="14171C"/>
                </a:solidFill>
                <a:ea typeface="Cafe24 Ssurround"/>
              </a:rPr>
              <a:t>오름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00" y="3505200"/>
            <a:ext cx="3289300" cy="328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2019300"/>
            <a:ext cx="63500" cy="642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5168900"/>
            <a:ext cx="1244600" cy="123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00" y="5168900"/>
            <a:ext cx="1244600" cy="123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8100" y="5080000"/>
            <a:ext cx="14351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00" y="6896100"/>
            <a:ext cx="12446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0" y="6896100"/>
            <a:ext cx="12446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6896100"/>
            <a:ext cx="1244600" cy="1231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5600" y="457200"/>
            <a:ext cx="292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6300" y="431800"/>
            <a:ext cx="1968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기획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배경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경쟁사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5283200"/>
            <a:ext cx="2463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300" b="1" i="0" u="none" strike="noStrike">
                <a:solidFill>
                  <a:srgbClr val="000000"/>
                </a:solidFill>
                <a:ea typeface="Noto Sans Korean Regular"/>
              </a:rPr>
              <a:t>소통</a:t>
            </a:r>
          </a:p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Korean Regular"/>
              </a:rPr>
              <a:t>모임</a:t>
            </a:r>
            <a:r>
              <a:rPr lang="en-US" sz="2300" b="0" i="0" u="none" strike="noStrike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Korean Regular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Korean Regular"/>
              </a:rPr>
              <a:t>게시판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200" y="6997700"/>
            <a:ext cx="2463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300" b="1" i="0" u="none" strike="noStrike">
                <a:solidFill>
                  <a:srgbClr val="000000"/>
                </a:solidFill>
                <a:ea typeface="Noto Sans Korean Regular"/>
              </a:rPr>
              <a:t>기록</a:t>
            </a:r>
          </a:p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Korean Regular"/>
              </a:rPr>
              <a:t>검색</a:t>
            </a:r>
            <a:r>
              <a:rPr lang="en-US" sz="2300" b="0" i="0" u="none" strike="noStrike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Korean Regular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Korean Regular"/>
              </a:rPr>
              <a:t>등산</a:t>
            </a:r>
            <a:r>
              <a:rPr lang="en-US" sz="2300" b="0" i="0" u="none" strike="noStrike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Korean Regular"/>
              </a:rPr>
              <a:t>기록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300" y="3162300"/>
            <a:ext cx="1435100" cy="143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300" y="3162300"/>
            <a:ext cx="1435100" cy="143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0" y="3162300"/>
            <a:ext cx="1435100" cy="143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8100" y="3162300"/>
            <a:ext cx="1435100" cy="1435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4800" y="3162300"/>
            <a:ext cx="1435100" cy="1435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900" y="6794500"/>
            <a:ext cx="1435100" cy="143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8400" y="5168900"/>
            <a:ext cx="1066800" cy="1130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0" y="6781800"/>
            <a:ext cx="1435100" cy="1435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800" y="5080000"/>
            <a:ext cx="1435100" cy="1435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184900" y="2095500"/>
            <a:ext cx="299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Korean Regular"/>
              </a:rPr>
              <a:t>블랙야크</a:t>
            </a:r>
            <a:br>
              <a:rPr lang="ko-KR" sz="2500" b="0" i="0" u="none" strike="noStrike">
                <a:solidFill>
                  <a:srgbClr val="000000"/>
                </a:solidFill>
                <a:ea typeface="Noto Sans Korean Regular"/>
              </a:rPr>
            </a:br>
            <a:r>
              <a:rPr lang="ko-KR" sz="2500" b="0" i="0" u="none" strike="noStrike">
                <a:solidFill>
                  <a:srgbClr val="000000"/>
                </a:solidFill>
                <a:ea typeface="Noto Sans Korean Regular"/>
              </a:rPr>
              <a:t>알파인클럽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02800" y="2311400"/>
            <a:ext cx="1562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Korean Regular"/>
              </a:rPr>
              <a:t>오늘등산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28600" y="2298700"/>
            <a:ext cx="1066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Korean Regular"/>
              </a:rPr>
              <a:t>램블러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722600" y="2298700"/>
            <a:ext cx="109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Korean Regular"/>
              </a:rPr>
              <a:t>트랭글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11500" y="2133600"/>
            <a:ext cx="3048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400" b="1" i="0" u="none" strike="noStrike">
                <a:solidFill>
                  <a:srgbClr val="000000"/>
                </a:solidFill>
                <a:ea typeface="Noto Sans Korean Regular"/>
              </a:rPr>
              <a:t>오름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2006600"/>
            <a:ext cx="14605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159000"/>
            <a:ext cx="15367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7200" y="1930400"/>
            <a:ext cx="1765300" cy="176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5600" y="457200"/>
            <a:ext cx="2921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" y="431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기획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배경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등산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플랫폼의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부재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2705100" y="4254500"/>
            <a:ext cx="3479800" cy="1041400"/>
          </a:xfrm>
          <a:prstGeom prst="rect">
            <a:avLst/>
          </a:prstGeom>
          <a:effectLst>
            <a:outerShdw blurRad="10842" dist="96310" dir="2700000">
              <a:srgbClr val="000000">
                <a:alpha val="5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3632200" y="4343400"/>
            <a:ext cx="1612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Cafe24 Ssurround air"/>
              </a:rPr>
              <a:t>소통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500" y="6286500"/>
            <a:ext cx="5588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062200" y="8039100"/>
            <a:ext cx="558800" cy="406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721100" y="6921500"/>
            <a:ext cx="10541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4700" b="0" i="0" u="none" strike="noStrike" spc="-300">
                <a:solidFill>
                  <a:srgbClr val="000000"/>
                </a:solidFill>
                <a:ea typeface="Cafe24 Ssurround air"/>
              </a:rPr>
              <a:t>등산</a:t>
            </a:r>
            <a:r>
              <a:rPr lang="en-US" sz="4700" b="0" i="0" u="none" strike="noStrike" spc="-300">
                <a:solidFill>
                  <a:srgbClr val="000000"/>
                </a:solidFill>
                <a:latin typeface="Cafe24 Ssurround air"/>
              </a:rPr>
              <a:t> </a:t>
            </a:r>
            <a:r>
              <a:rPr lang="ko-KR" sz="4700" b="0" i="0" u="none" strike="noStrike" spc="-300">
                <a:solidFill>
                  <a:srgbClr val="000000"/>
                </a:solidFill>
                <a:ea typeface="Cafe24 Ssurround air"/>
              </a:rPr>
              <a:t>관련</a:t>
            </a:r>
            <a:r>
              <a:rPr lang="en-US" sz="4700" b="0" i="0" u="none" strike="noStrike" spc="-300">
                <a:solidFill>
                  <a:srgbClr val="000000"/>
                </a:solidFill>
                <a:latin typeface="Cafe24 Ssurround air"/>
              </a:rPr>
              <a:t> </a:t>
            </a:r>
            <a:r>
              <a:rPr lang="ko-KR" sz="4700" b="0" i="0" u="none" strike="noStrike" spc="-300">
                <a:solidFill>
                  <a:srgbClr val="000000"/>
                </a:solidFill>
                <a:ea typeface="Cafe24 Ssurround air"/>
              </a:rPr>
              <a:t>통합</a:t>
            </a:r>
            <a:r>
              <a:rPr lang="en-US" sz="4700" b="0" i="0" u="none" strike="noStrike" spc="-300">
                <a:solidFill>
                  <a:srgbClr val="000000"/>
                </a:solidFill>
                <a:latin typeface="Cafe24 Ssurround air"/>
              </a:rPr>
              <a:t> </a:t>
            </a:r>
            <a:r>
              <a:rPr lang="ko-KR" sz="4700" b="0" i="0" u="none" strike="noStrike" spc="-300">
                <a:solidFill>
                  <a:srgbClr val="000000"/>
                </a:solidFill>
                <a:ea typeface="Cafe24 Ssurround air"/>
              </a:rPr>
              <a:t>플랫폼의</a:t>
            </a:r>
            <a:r>
              <a:rPr lang="en-US" sz="4700" b="0" i="0" u="none" strike="noStrike" spc="-300">
                <a:solidFill>
                  <a:srgbClr val="000000"/>
                </a:solidFill>
                <a:latin typeface="Cafe24 Ssurround air"/>
              </a:rPr>
              <a:t> </a:t>
            </a:r>
            <a:r>
              <a:rPr lang="ko-KR" sz="4700" b="0" i="0" u="none" strike="noStrike" spc="-300">
                <a:solidFill>
                  <a:srgbClr val="000000"/>
                </a:solidFill>
                <a:ea typeface="Cafe24 Ssurround air"/>
              </a:rPr>
              <a:t>부재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7378700" y="4254500"/>
            <a:ext cx="3479800" cy="1041400"/>
          </a:xfrm>
          <a:prstGeom prst="rect">
            <a:avLst/>
          </a:prstGeom>
          <a:effectLst>
            <a:outerShdw blurRad="10842" dist="96310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8305800" y="4343400"/>
            <a:ext cx="1612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Cafe24 Ssurround air"/>
              </a:rPr>
              <a:t>기록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2306300" y="4254500"/>
            <a:ext cx="3479800" cy="1041400"/>
          </a:xfrm>
          <a:prstGeom prst="rect">
            <a:avLst/>
          </a:prstGeom>
          <a:effectLst>
            <a:outerShdw blurRad="10842" dist="96310" dir="2700000">
              <a:srgbClr val="000000">
                <a:alpha val="50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13233400" y="4343400"/>
            <a:ext cx="1612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4700" b="0" i="0" u="none" strike="noStrike">
                <a:solidFill>
                  <a:srgbClr val="FFFFFF"/>
                </a:solidFill>
                <a:ea typeface="Cafe24 Ssurround air"/>
              </a:rPr>
              <a:t>정보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75600" y="1333500"/>
            <a:ext cx="2336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500" b="0" i="0" u="none" strike="noStrike" spc="-100">
                <a:solidFill>
                  <a:srgbClr val="FBFBFB"/>
                </a:solidFill>
                <a:ea typeface="Pretendard SemiBold"/>
              </a:rPr>
              <a:t>주요</a:t>
            </a:r>
            <a:r>
              <a:rPr lang="en-US" sz="1500" b="0" i="0" u="none" strike="noStrike" spc="-100">
                <a:solidFill>
                  <a:srgbClr val="FBFBFB"/>
                </a:solidFill>
                <a:latin typeface="Pretendard SemiBold"/>
              </a:rPr>
              <a:t> </a:t>
            </a:r>
            <a:r>
              <a:rPr lang="ko-KR" sz="1500" b="0" i="0" u="none" strike="noStrike" spc="-100">
                <a:solidFill>
                  <a:srgbClr val="FBFBFB"/>
                </a:solidFill>
                <a:ea typeface="Pretendard SemiBold"/>
              </a:rPr>
              <a:t>기능</a:t>
            </a:r>
            <a:r>
              <a:rPr lang="en-US" sz="1500" b="0" i="0" u="none" strike="noStrike" spc="-100">
                <a:solidFill>
                  <a:srgbClr val="FBFBFB"/>
                </a:solidFill>
                <a:latin typeface="Pretendard SemiBold"/>
              </a:rPr>
              <a:t> </a:t>
            </a:r>
            <a:r>
              <a:rPr lang="ko-KR" sz="1500" b="0" i="0" u="none" strike="noStrike" spc="-100">
                <a:solidFill>
                  <a:srgbClr val="FBFBFB"/>
                </a:solidFill>
                <a:ea typeface="Pretendard SemiBold"/>
              </a:rPr>
              <a:t>설명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24900" y="812800"/>
            <a:ext cx="838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500" b="0" i="0" u="none" strike="noStrike" spc="-100">
                <a:solidFill>
                  <a:srgbClr val="FBFBFB"/>
                </a:solidFill>
                <a:latin typeface="Pretendard Black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06800" y="4025900"/>
            <a:ext cx="110871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#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주요</a:t>
            </a: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기능</a:t>
            </a:r>
            <a:r>
              <a:rPr lang="en-US" sz="11900" b="0" i="0" u="none" strike="noStrike">
                <a:solidFill>
                  <a:srgbClr val="FBFBFB"/>
                </a:solidFill>
                <a:latin typeface="Pretendard Black"/>
              </a:rPr>
              <a:t> </a:t>
            </a:r>
            <a:r>
              <a:rPr lang="ko-KR" sz="11900" b="0" i="0" u="none" strike="noStrike">
                <a:solidFill>
                  <a:srgbClr val="FBFBFB"/>
                </a:solidFill>
                <a:ea typeface="Pretendard Black"/>
              </a:rPr>
              <a:t>설명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2300" y="9474200"/>
            <a:ext cx="10731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9474200"/>
            <a:ext cx="10756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00" y="8343900"/>
            <a:ext cx="22479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7700" y="7112000"/>
            <a:ext cx="5867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산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정보와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함께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주변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날씨와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인근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지도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등의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정보를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b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</a:b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제공하여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,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등산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일정을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효과적으로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계획할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수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있습니다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90700" y="2146300"/>
            <a:ext cx="61341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국내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최대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규모</a:t>
            </a:r>
          </a:p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산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정보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제공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3C9B70"/>
                </a:solidFill>
                <a:latin typeface="Gmarket Sans Light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주요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기능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설명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9144000" y="4292600"/>
            <a:ext cx="9144000" cy="5994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6045200"/>
            <a:ext cx="4241800" cy="571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05100" y="6096000"/>
            <a:ext cx="430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3,368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개의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산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정보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제공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3200400"/>
            <a:ext cx="2857500" cy="582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0" y="3200400"/>
            <a:ext cx="2857500" cy="582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0" y="1651000"/>
            <a:ext cx="3619500" cy="737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436100" y="3683000"/>
            <a:ext cx="8407400" cy="7099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84400" y="6934200"/>
            <a:ext cx="53213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출발지별로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정상으로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향하는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등산로를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 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제공하고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등산로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폴리라인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,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등산로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길이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,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예상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등반시간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등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등산로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정보를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제공합니다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90700" y="2146300"/>
            <a:ext cx="61341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오름만의</a:t>
            </a:r>
          </a:p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등산로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추천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3C9B70"/>
                </a:solidFill>
                <a:latin typeface="Gmarket Sans Light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주요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기능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설명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6045200"/>
            <a:ext cx="4572000" cy="571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05100" y="6096000"/>
            <a:ext cx="430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출발지별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추천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등산로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제공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7900" y="1257300"/>
            <a:ext cx="3810000" cy="775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6800" y="6616700"/>
            <a:ext cx="2362200" cy="378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8483600" y="1143000"/>
            <a:ext cx="9804400" cy="9144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44700" y="7112000"/>
            <a:ext cx="5613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새로운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산행을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계획하고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산행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시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지도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위에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나의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발자국을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3C9B70"/>
                </a:solidFill>
                <a:ea typeface="Noto Sans CJK KR Medium"/>
              </a:rPr>
              <a:t>그려보세요</a:t>
            </a:r>
            <a:r>
              <a:rPr lang="en-US" sz="2000" b="0" i="0" u="none" strike="noStrike">
                <a:solidFill>
                  <a:srgbClr val="3C9B70"/>
                </a:solidFill>
                <a:latin typeface="Noto Sans CJK KR Medium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00" y="2146300"/>
            <a:ext cx="9563100" cy="245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산행을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기록하고</a:t>
            </a:r>
          </a:p>
          <a:p>
            <a:pPr lvl="0" algn="ctr">
              <a:lnSpc>
                <a:spcPct val="98770"/>
              </a:lnSpc>
            </a:pP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확인하는</a:t>
            </a:r>
            <a:r>
              <a:rPr lang="en-US" sz="7400" b="0" i="0" u="none" strike="noStrike" spc="-500">
                <a:solidFill>
                  <a:srgbClr val="3C9B70"/>
                </a:solidFill>
                <a:latin typeface="Cafe24 Ssurround"/>
              </a:rPr>
              <a:t> </a:t>
            </a:r>
            <a:r>
              <a:rPr lang="ko-KR" sz="7400" b="0" i="0" u="none" strike="noStrike" spc="-500">
                <a:solidFill>
                  <a:srgbClr val="3C9B70"/>
                </a:solidFill>
                <a:ea typeface="Cafe24 Ssurround"/>
              </a:rPr>
              <a:t>발자국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200" y="457200"/>
            <a:ext cx="6096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3C9B70"/>
                </a:solidFill>
                <a:latin typeface="Gmarket Sans Light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" y="431800"/>
            <a:ext cx="3022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주요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기능</a:t>
            </a:r>
            <a:r>
              <a:rPr lang="en-US" sz="1600" b="0" i="0" u="none" strike="noStrike">
                <a:solidFill>
                  <a:srgbClr val="3C9B7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3C9B70"/>
                </a:solidFill>
                <a:ea typeface="Pretendard Regular"/>
              </a:rPr>
              <a:t>설명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6045200"/>
            <a:ext cx="4241800" cy="571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05100" y="6096000"/>
            <a:ext cx="4305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포그라운드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서비스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5334000"/>
            <a:ext cx="4241800" cy="571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71800" y="5397500"/>
            <a:ext cx="3771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불안정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네트워크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환경</a:t>
            </a:r>
            <a:r>
              <a:rPr lang="en-US" sz="2400" b="0" i="0" u="none" strike="noStrike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Cafe24 Ssurround"/>
              </a:rPr>
              <a:t>극복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8100" y="2514600"/>
            <a:ext cx="3302000" cy="697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2200" y="2184400"/>
            <a:ext cx="3759200" cy="764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1900" y="3492500"/>
            <a:ext cx="6743700" cy="6794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>
            <a:off x="13893800" y="1143000"/>
            <a:ext cx="19812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7700" y="2184400"/>
            <a:ext cx="3746500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1296</Words>
  <Application>Microsoft Office PowerPoint</Application>
  <PresentationFormat>사용자 지정</PresentationFormat>
  <Paragraphs>271</Paragraphs>
  <Slides>31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Cafe24 Ssurround</vt:lpstr>
      <vt:lpstr>Noto Sans Korean Regular</vt:lpstr>
      <vt:lpstr>Pretendard SemiBold</vt:lpstr>
      <vt:lpstr>Pretendard Black</vt:lpstr>
      <vt:lpstr>Arial</vt:lpstr>
      <vt:lpstr>Gmarket Sans Light</vt:lpstr>
      <vt:lpstr>Noto Sans CJK KR Medium</vt:lpstr>
      <vt:lpstr>Happiness Sans Bold</vt:lpstr>
      <vt:lpstr>맑은 고딕</vt:lpstr>
      <vt:lpstr>Cafe24 Ssurround air</vt:lpstr>
      <vt:lpstr>Pretendard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15</cp:revision>
  <dcterms:created xsi:type="dcterms:W3CDTF">2006-08-16T00:00:00Z</dcterms:created>
  <dcterms:modified xsi:type="dcterms:W3CDTF">2024-08-21T05:45:18Z</dcterms:modified>
</cp:coreProperties>
</file>